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67" r:id="rId2"/>
  </p:sldIdLst>
  <p:sldSz cx="12192000" cy="6858000"/>
  <p:notesSz cx="6797675" cy="9874250"/>
  <p:custDataLst>
    <p:tags r:id="rId5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40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261" clrIdx="0"/>
  <p:cmAuthor id="8" name="Murat Yildirim" initials="MY" lastIdx="141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DDE1"/>
    <a:srgbClr val="D9D9D9"/>
    <a:srgbClr val="B51C12"/>
    <a:srgbClr val="FCEBCC"/>
    <a:srgbClr val="EDECE5"/>
    <a:srgbClr val="EF9C00"/>
    <a:srgbClr val="A5A07B"/>
    <a:srgbClr val="F9EDEC"/>
    <a:srgbClr val="F5E2E0"/>
    <a:srgbClr val="F3D9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47" autoAdjust="0"/>
    <p:restoredTop sz="89880" autoAdjust="0"/>
  </p:normalViewPr>
  <p:slideViewPr>
    <p:cSldViewPr snapToGrid="0" snapToObjects="1">
      <p:cViewPr varScale="1">
        <p:scale>
          <a:sx n="142" d="100"/>
          <a:sy n="142" d="100"/>
        </p:scale>
        <p:origin x="942" y="1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14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150" d="100"/>
          <a:sy n="150" d="100"/>
        </p:scale>
        <p:origin x="2496" y="-1728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tags" Target="tags/tag1.xml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884441698288297"/>
          <c:y val="4.2607456815246088E-2"/>
          <c:w val="0.80767444727227067"/>
          <c:h val="0.855726232422009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PHQ-9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AB1-4352-A2EC-175EC60DA8E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AB1-4352-A2EC-175EC60DA8ED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AB1-4352-A2EC-175EC60DA8ED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AB1-4352-A2EC-175EC60DA8ED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3AB1-4352-A2EC-175EC60DA8ED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3AB1-4352-A2EC-175EC60DA8ED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3AB1-4352-A2EC-175EC60DA8ED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3AB1-4352-A2EC-175EC60DA8ED}"/>
              </c:ext>
            </c:extLst>
          </c:dPt>
          <c:cat>
            <c:strRef>
              <c:f>Sheet1!$A$2:$A$3</c:f>
              <c:strCache>
                <c:ptCount val="2"/>
                <c:pt idx="0">
                  <c:v>MDD only</c:v>
                </c:pt>
                <c:pt idx="1">
                  <c:v>MDD and GAD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16.52</c:v>
                </c:pt>
                <c:pt idx="1">
                  <c:v>18.920000000000002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3AB1-4352-A2EC-175EC60DA8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956354272"/>
        <c:axId val="956929056"/>
      </c:barChart>
      <c:catAx>
        <c:axId val="956354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6929056"/>
        <c:crosses val="autoZero"/>
        <c:auto val="1"/>
        <c:lblAlgn val="ctr"/>
        <c:lblOffset val="100"/>
        <c:noMultiLvlLbl val="0"/>
      </c:catAx>
      <c:valAx>
        <c:axId val="956929056"/>
        <c:scaling>
          <c:orientation val="minMax"/>
          <c:max val="20"/>
          <c:min val="0"/>
        </c:scaling>
        <c:delete val="0"/>
        <c:axPos val="l"/>
        <c:majorGridlines>
          <c:spPr>
            <a:ln w="9525" cap="flat" cmpd="sng" algn="ctr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>
                    <a:solidFill>
                      <a:schemeClr val="tx1"/>
                    </a:solidFill>
                  </a:rPr>
                  <a:t>PHQ-9 total score</a:t>
                </a:r>
              </a:p>
            </c:rich>
          </c:tx>
          <c:layout>
            <c:manualLayout>
              <c:xMode val="edge"/>
              <c:yMode val="edge"/>
              <c:x val="4.6188253597821867E-3"/>
              <c:y val="0.268974127878372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6354272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9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2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2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9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2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2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51984"/>
            <a:ext cx="5438140" cy="4344392"/>
          </a:xfrm>
        </p:spPr>
        <p:txBody>
          <a:bodyPr/>
          <a:lstStyle/>
          <a:p>
            <a:r>
              <a:rPr lang="en-GB" dirty="0"/>
              <a:t>The Patient Health Questionnaire is a self-administered tool of 2 (PHQ-2) or 9 (PHQ-9) items.</a:t>
            </a:r>
            <a:r>
              <a:rPr lang="en-GB" baseline="30000" dirty="0"/>
              <a:t>[Kroenke et al., 2001; Spitzer et al., 1999]</a:t>
            </a:r>
            <a:r>
              <a:rPr lang="en-GB" dirty="0"/>
              <a:t> The PHQ-9 establishes the clinical diagnosis of depression and can additionally be used to track the severity of symptoms over time.</a:t>
            </a:r>
            <a:r>
              <a:rPr lang="en-GB" baseline="30000" dirty="0"/>
              <a:t>[Kroenke et al., 2001]</a:t>
            </a:r>
            <a:r>
              <a:rPr lang="en-GB" dirty="0"/>
              <a:t> The boundaries of the PHQ-9 are as follows:</a:t>
            </a:r>
            <a:r>
              <a:rPr lang="en-GB" baseline="30000" dirty="0"/>
              <a:t>[Kroenke et al., 2001]</a:t>
            </a:r>
            <a:endParaRPr lang="en-GB" dirty="0"/>
          </a:p>
          <a:p>
            <a:r>
              <a:rPr lang="en-GB" b="1" dirty="0"/>
              <a:t>PHQ-9 score	Provisional diagnosis</a:t>
            </a:r>
          </a:p>
          <a:p>
            <a:r>
              <a:rPr lang="en-GB" dirty="0"/>
              <a:t>1–4	Minimal symptoms</a:t>
            </a:r>
            <a:br>
              <a:rPr lang="en-GB" dirty="0"/>
            </a:br>
            <a:r>
              <a:rPr lang="en-GB" dirty="0"/>
              <a:t>5–9	Mild depression</a:t>
            </a:r>
            <a:br>
              <a:rPr lang="en-GB" dirty="0"/>
            </a:br>
            <a:r>
              <a:rPr lang="en-GB" dirty="0"/>
              <a:t>10–14	Moderate depression</a:t>
            </a:r>
            <a:br>
              <a:rPr lang="en-GB" dirty="0"/>
            </a:br>
            <a:r>
              <a:rPr lang="en-GB" dirty="0"/>
              <a:t>15–19	Moderate to severe depression</a:t>
            </a:r>
            <a:br>
              <a:rPr lang="en-GB" dirty="0"/>
            </a:br>
            <a:r>
              <a:rPr lang="en-GB" dirty="0"/>
              <a:t>&gt;20	Severe depression</a:t>
            </a:r>
          </a:p>
          <a:p>
            <a:r>
              <a:rPr lang="en-GB" dirty="0"/>
              <a:t>Generalised anxiety disorder (GAD) is characterised by excessive anxiety and worry, about numerous events or activities.</a:t>
            </a:r>
            <a:r>
              <a:rPr lang="en-GB" baseline="30000" dirty="0"/>
              <a:t>[APA, 2013]</a:t>
            </a:r>
            <a:r>
              <a:rPr lang="en-GB" dirty="0"/>
              <a:t> Examples include worrying about household chores, or being late for appointments.</a:t>
            </a:r>
            <a:r>
              <a:rPr lang="en-GB" baseline="30000" dirty="0"/>
              <a:t>[APA, 2013]</a:t>
            </a:r>
            <a:r>
              <a:rPr lang="en-GB" dirty="0"/>
              <a:t> MDD and GAD are frequently comorbid, individuals with MDD may be concerned about being negatively evaluated by others.</a:t>
            </a:r>
            <a:r>
              <a:rPr lang="en-GB" baseline="30000" dirty="0"/>
              <a:t>[APA, 2013; Fava et al., 2008; Fava et al., 2000; Kessler, 1997]</a:t>
            </a:r>
            <a:r>
              <a:rPr lang="en-GB" dirty="0"/>
              <a:t> The presence of anxiety symptoms in patients with MDD negatively affects response to antidepressant treatment,</a:t>
            </a:r>
            <a:r>
              <a:rPr lang="en-GB" baseline="30000" dirty="0"/>
              <a:t>[Fava et al., 2008]</a:t>
            </a:r>
            <a:r>
              <a:rPr lang="en-GB" dirty="0"/>
              <a:t> and negatively affects patient quality of life.</a:t>
            </a:r>
            <a:r>
              <a:rPr lang="en-GB" baseline="30000" dirty="0"/>
              <a:t>[Zhou et al., 2017]</a:t>
            </a:r>
            <a:r>
              <a:rPr lang="en-GB" dirty="0"/>
              <a:t> Generalised anxiety/worry is a common feature of depressive disorders, but should be diagnosed separately if the excessive worry has occurred outside the course of the depressive illness.</a:t>
            </a:r>
            <a:r>
              <a:rPr lang="en-GB" baseline="30000" dirty="0"/>
              <a:t>[APA, 2013]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r>
              <a:rPr lang="en-GB" dirty="0"/>
              <a:t>American Psychiatric Association. Diagnostic and Statistical Manual of Mental Disorders. Fifth Edition (DSM-5™). © American Psychiatric Association, 2013.</a:t>
            </a:r>
          </a:p>
          <a:p>
            <a:r>
              <a:rPr lang="en-GB" dirty="0"/>
              <a:t>Fava M, Rankin MA, Wright EC, et al. Anxiety disorders in major depression. </a:t>
            </a:r>
            <a:r>
              <a:rPr lang="en-GB" dirty="0" err="1"/>
              <a:t>Compr</a:t>
            </a:r>
            <a:r>
              <a:rPr lang="en-GB" dirty="0"/>
              <a:t> Psychiatry 2000; 41 (2): 97–102. </a:t>
            </a:r>
          </a:p>
          <a:p>
            <a:r>
              <a:rPr lang="en-GB" dirty="0"/>
              <a:t>Fava M, Rush AJ, Alpert JE, et al. Difference in treatment outcome in outpatients with anxious versus </a:t>
            </a:r>
            <a:r>
              <a:rPr lang="en-GB" dirty="0" err="1"/>
              <a:t>nonanxious</a:t>
            </a:r>
            <a:r>
              <a:rPr lang="en-GB" dirty="0"/>
              <a:t> depression: a STAR*D report. Am J Psychiatry 2008; 165 (3): 342–351.</a:t>
            </a:r>
          </a:p>
          <a:p>
            <a:r>
              <a:rPr lang="en-GB" dirty="0"/>
              <a:t>Kessler RC. The prevalence of psychiatric comorbidity. In: </a:t>
            </a:r>
            <a:r>
              <a:rPr lang="en-GB" dirty="0" err="1"/>
              <a:t>Wetzler</a:t>
            </a:r>
            <a:r>
              <a:rPr lang="en-GB" dirty="0"/>
              <a:t> S, Sanderson WC (</a:t>
            </a:r>
            <a:r>
              <a:rPr lang="en-GB" dirty="0" err="1"/>
              <a:t>eds</a:t>
            </a:r>
            <a:r>
              <a:rPr lang="en-GB" dirty="0"/>
              <a:t>). An Einstein Psychiatry Publication, No. 14. Treatment Strategies for Patients with Psychiatric Comorbidity. John Wiley &amp; Sons Inc. 1997.</a:t>
            </a:r>
          </a:p>
          <a:p>
            <a:r>
              <a:rPr lang="en-GB" dirty="0"/>
              <a:t>Kroenke K, Spitzer RL, Williams JB. The PHQ-9: validity of a brief depression severity measure. J Gen Intern Med 2001; 16 (9): 606–613.</a:t>
            </a:r>
          </a:p>
          <a:p>
            <a:r>
              <a:rPr lang="en-GB" dirty="0"/>
              <a:t>Spitzer RL, Kroenke K, Williams JBW. Validation and utility of a self-report version of PRIME-MD: the PHQ primary care study. JAMA 1999; 282 (18): 1737–1744. </a:t>
            </a:r>
            <a:endParaRPr lang="en-GB" dirty="0">
              <a:highlight>
                <a:srgbClr val="FFFF00"/>
              </a:highlight>
            </a:endParaRPr>
          </a:p>
          <a:p>
            <a:r>
              <a:rPr lang="en-GB" dirty="0"/>
              <a:t>Zhou Y, Cao Z, Yang M, et al. Comorbid generalized anxiety disorder and its association with quality of life in patients with major depressive disorder. Sci Rep 2017; 7: 40511.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8514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1742925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82368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62528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162649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284057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78246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58969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77922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302096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94293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34235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711219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59863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34062593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48057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19435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104966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45306079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52417130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8931263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85441240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7680819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0424091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56437407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82066393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20114987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34955070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26179752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762335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879116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277085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33509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751115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648122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109631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756061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121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  <p:sldLayoutId id="2147483702" r:id="rId30"/>
    <p:sldLayoutId id="2147483703" r:id="rId31"/>
    <p:sldLayoutId id="2147483704" r:id="rId32"/>
    <p:sldLayoutId id="2147483705" r:id="rId33"/>
    <p:sldLayoutId id="2147483706" r:id="rId34"/>
    <p:sldLayoutId id="2147483707" r:id="rId35"/>
    <p:sldLayoutId id="2147483708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AD65826-941F-4967-A4AA-1D68A829890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Major depressive disorder (MDD)</a:t>
            </a:r>
          </a:p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97C1A6-2B57-4E8B-8F00-B5C97D157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Anxiety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140939F5-2167-40ED-9DF0-8F962400E6D1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49" y="1555430"/>
            <a:ext cx="5224273" cy="441521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1400" dirty="0"/>
              <a:t>GAD and excessive worry are commonly seen in patients with MDD – depending on study methodology, up to </a:t>
            </a:r>
            <a:r>
              <a:rPr lang="en-GB" sz="1400" b="1" dirty="0">
                <a:solidFill>
                  <a:schemeClr val="accent1"/>
                </a:solidFill>
              </a:rPr>
              <a:t>50% of patients with MDD have a diagnosis of an anxiety disorder</a:t>
            </a:r>
            <a:r>
              <a:rPr lang="en-GB" sz="1400" baseline="30000" dirty="0"/>
              <a:t>1-4</a:t>
            </a:r>
            <a:endParaRPr lang="en-GB" sz="1400" dirty="0"/>
          </a:p>
          <a:p>
            <a:pPr>
              <a:lnSpc>
                <a:spcPct val="100000"/>
              </a:lnSpc>
            </a:pPr>
            <a:r>
              <a:rPr lang="en-GB" sz="1400" dirty="0"/>
              <a:t>The presence of a major depressive episode increases the risk of GAD by </a:t>
            </a:r>
            <a:r>
              <a:rPr lang="en-GB" sz="1400" b="1" dirty="0">
                <a:solidFill>
                  <a:schemeClr val="accent1"/>
                </a:solidFill>
              </a:rPr>
              <a:t>3.4 times</a:t>
            </a:r>
            <a:r>
              <a:rPr lang="en-GB" sz="1400" baseline="30000" dirty="0"/>
              <a:t>5</a:t>
            </a:r>
            <a:endParaRPr lang="en-GB" sz="1400" dirty="0"/>
          </a:p>
          <a:p>
            <a:pPr>
              <a:lnSpc>
                <a:spcPct val="100000"/>
              </a:lnSpc>
            </a:pPr>
            <a:r>
              <a:rPr lang="en-GB" sz="1400" dirty="0"/>
              <a:t>Generalised anxiety/worry is a common feature of depressive disorders, but should be diagnosed separately if the excessive worry has occurred outside the course of the depressive illness</a:t>
            </a:r>
            <a:r>
              <a:rPr lang="en-GB" sz="1400" baseline="30000" dirty="0"/>
              <a:t>1</a:t>
            </a:r>
            <a:endParaRPr lang="en-GB" sz="1400" dirty="0"/>
          </a:p>
          <a:p>
            <a:pPr>
              <a:lnSpc>
                <a:spcPct val="100000"/>
              </a:lnSpc>
            </a:pPr>
            <a:r>
              <a:rPr lang="en-GB" sz="1400" dirty="0"/>
              <a:t>In the large-scale STAR*D study, anxious depression was associated with poorer acute outcomes following antidepressant treatment than non-anxious depression</a:t>
            </a:r>
            <a:r>
              <a:rPr lang="en-GB" sz="1400" baseline="30000" dirty="0"/>
              <a:t>2</a:t>
            </a:r>
            <a:endParaRPr lang="en-GB" sz="1400" dirty="0"/>
          </a:p>
          <a:p>
            <a:pPr>
              <a:lnSpc>
                <a:spcPct val="100000"/>
              </a:lnSpc>
            </a:pPr>
            <a:r>
              <a:rPr lang="en-GB" sz="1400" dirty="0"/>
              <a:t>In an independent analysis, the presence of anxiety symptoms in patients with MDD was associated with worse depression scores, as measured by the PHQ-9 scale</a:t>
            </a:r>
            <a:r>
              <a:rPr lang="en-GB" sz="1400" baseline="30000" dirty="0"/>
              <a:t>4</a:t>
            </a:r>
            <a:endParaRPr lang="en-GB" sz="14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4AADA83-1235-4A3E-8E84-CE78DDF082E2}"/>
              </a:ext>
            </a:extLst>
          </p:cNvPr>
          <p:cNvSpPr>
            <a:spLocks noGrp="1"/>
          </p:cNvSpPr>
          <p:nvPr>
            <p:ph idx="2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solidFill>
                  <a:schemeClr val="accent1"/>
                </a:solidFill>
              </a:rPr>
              <a:t>Comparison of PHQ-9 scores in </a:t>
            </a:r>
            <a:br>
              <a:rPr lang="en-GB" sz="1400" b="1" dirty="0">
                <a:solidFill>
                  <a:schemeClr val="accent1"/>
                </a:solidFill>
              </a:rPr>
            </a:br>
            <a:r>
              <a:rPr lang="en-GB" sz="1400" b="1" dirty="0">
                <a:solidFill>
                  <a:schemeClr val="accent1"/>
                </a:solidFill>
              </a:rPr>
              <a:t>patients with MDD by GAD status</a:t>
            </a:r>
            <a:r>
              <a:rPr lang="en-GB" sz="1400" b="1" baseline="30000" dirty="0">
                <a:solidFill>
                  <a:schemeClr val="accent1"/>
                </a:solidFill>
              </a:rPr>
              <a:t>4</a:t>
            </a:r>
            <a:endParaRPr lang="en-GB" sz="1400" b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en-GB" sz="1400" b="1" dirty="0">
              <a:solidFill>
                <a:schemeClr val="accent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9E1D59D-B2D5-4355-AC76-3EC6019585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8" y="5909314"/>
            <a:ext cx="9213851" cy="756000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***p&lt;0.001 vs MDD only </a:t>
            </a:r>
          </a:p>
          <a:p>
            <a:pPr marL="0" indent="0">
              <a:buNone/>
            </a:pPr>
            <a:r>
              <a:rPr lang="en-GB" dirty="0"/>
              <a:t>GAD=generalised anxiety disorder; MDD=major depressive disorder; </a:t>
            </a:r>
            <a:br>
              <a:rPr lang="en-GB" dirty="0"/>
            </a:br>
            <a:r>
              <a:rPr lang="en-GB" dirty="0"/>
              <a:t>PHQ-9=Patient Health Questionnaire – 9 items; STAR*D=Sequenced Treatment Alternatives to Relieve Depression</a:t>
            </a:r>
          </a:p>
          <a:p>
            <a:r>
              <a:rPr lang="en-GB" dirty="0"/>
              <a:t>APA. DSM-5. 2013</a:t>
            </a:r>
          </a:p>
          <a:p>
            <a:r>
              <a:rPr lang="en-GB" dirty="0"/>
              <a:t>Fava et al. Am J Psychiatry 2008;165(3):342–351</a:t>
            </a:r>
          </a:p>
          <a:p>
            <a:r>
              <a:rPr lang="en-GB" dirty="0"/>
              <a:t>Fava et al. </a:t>
            </a:r>
            <a:r>
              <a:rPr lang="en-GB" dirty="0" err="1"/>
              <a:t>Compr</a:t>
            </a:r>
            <a:r>
              <a:rPr lang="en-GB" dirty="0"/>
              <a:t> Psychiatry 2000;41(2):97–102 </a:t>
            </a:r>
          </a:p>
          <a:p>
            <a:r>
              <a:rPr lang="en-GB" dirty="0"/>
              <a:t>Zhou et al. Sci Rep 2017;7:40511; 5. Kessler. The prevalence of psychiatric comorbidity. 1997</a:t>
            </a:r>
          </a:p>
          <a:p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6F44DA-EA40-4FCB-8CF3-5553555F46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BC486D-4FAB-B746-8B02-8D7C842291C6}" type="slidenum">
              <a:rPr lang="en-GB" smtClean="0"/>
              <a:pPr/>
              <a:t>1</a:t>
            </a:fld>
            <a:endParaRPr lang="en-GB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9CCE6E7D-43E7-4FCE-94AC-F374D66A16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3745868"/>
              </p:ext>
            </p:extLst>
          </p:nvPr>
        </p:nvGraphicFramePr>
        <p:xfrm>
          <a:off x="6129528" y="1872099"/>
          <a:ext cx="5224272" cy="3821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82AE750-C13C-42BA-80C9-70CEBF6A23CD}"/>
              </a:ext>
            </a:extLst>
          </p:cNvPr>
          <p:cNvSpPr txBox="1"/>
          <p:nvPr/>
        </p:nvSpPr>
        <p:spPr>
          <a:xfrm>
            <a:off x="9307630" y="1833265"/>
            <a:ext cx="1434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***</a:t>
            </a:r>
          </a:p>
        </p:txBody>
      </p:sp>
    </p:spTree>
    <p:custDataLst/>
    <p:extLst>
      <p:ext uri="{BB962C8B-B14F-4D97-AF65-F5344CB8AC3E}">
        <p14:creationId xmlns:p14="http://schemas.microsoft.com/office/powerpoint/2010/main" val="254929741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oyZv5ufA"/>
  <p:tag name="ARTICULATE_SLIDE_COUNT" val="22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89</TotalTime>
  <Words>736</Words>
  <Application>Microsoft Office PowerPoint</Application>
  <PresentationFormat>Widescreen</PresentationFormat>
  <Paragraphs>31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Anxiety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Henrik Haase</cp:lastModifiedBy>
  <cp:revision>1535</cp:revision>
  <cp:lastPrinted>2018-08-16T09:06:48Z</cp:lastPrinted>
  <dcterms:created xsi:type="dcterms:W3CDTF">2017-01-23T14:24:15Z</dcterms:created>
  <dcterms:modified xsi:type="dcterms:W3CDTF">2022-02-23T08:33:27Z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</Properties>
</file>